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6" r:id="rId5"/>
    <p:sldId id="259" r:id="rId6"/>
    <p:sldId id="260" r:id="rId7"/>
    <p:sldId id="267" r:id="rId8"/>
    <p:sldId id="261" r:id="rId9"/>
    <p:sldId id="262" r:id="rId10"/>
    <p:sldId id="268" r:id="rId11"/>
    <p:sldId id="263" r:id="rId12"/>
    <p:sldId id="265" r:id="rId13"/>
    <p:sldId id="271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1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18637-1843-45A4-98BB-59E713B73881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3D9E0-BE58-48B3-B3AD-4BDD196BBC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8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2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2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2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24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2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882F-ED4C-4CF2-94E4-E0F036FDB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35C80-8446-4490-B801-1D8ED5E5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733C-F8E2-4EC2-923B-E69090E3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DB02E-BA46-44BD-B836-007EDC863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4E138-9E69-42F7-8A5E-922B872F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5613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CDF94-BB11-44F6-AE31-9D8B4B016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F2CC7-02C8-4BDC-8DDD-8420B94AA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B828-5304-4A4C-B19D-2538E5229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93375-1B50-4452-909B-12EA725E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A5276-69C7-413C-9D55-BCE6EF1D7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6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F5767D-F915-45EA-9AA1-B85C3580B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5243A-5D91-4C50-B96F-C2216C022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4CFE5-042B-4A44-B7A8-09F319A0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185C9-2AE5-4F11-8CDB-AEA71282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DC079-8DD8-4E36-B704-651C8D92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67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2AC6-72D6-4579-9EA4-DA3F900E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F50BF-738D-41B6-BA48-0F5128EA0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A06EF-3281-4CF8-9C2C-66E9E8ED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C2628-79D6-4685-A83F-E7446F52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78FA3-500C-4966-A4C2-74711CE3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86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8879A-D831-42F3-A2FB-843B9178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89064-7015-4694-908A-6C348405D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7F467-F1EE-4DEC-837E-B49368A94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A0BC8-0B30-469E-BAD0-054E58C4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A68C1-591E-49AB-B7E4-624D40C0E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044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8E41-A38D-4A75-9858-0F85C215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0623E-B029-48F6-9DD4-18080F6BA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B1BF0-39B3-4E74-A383-B5BEDFD3A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A64B4-BB1E-4B5B-8AF4-5A291F94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63E79-25D8-4625-A2D7-27137B9DC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DB7F3-80CF-48FC-BBA3-2C769D15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5021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9B39-BC79-4480-B25A-747BFAA3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B4A91F-9A00-4347-B149-BE0E3D6B5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13624-4BFF-4FE8-B775-44FEF4E39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48479-0F6C-48A5-98D8-782C4834C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292D2-B8CB-4F75-BCC3-410FFB34E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E789B6-5446-490F-B258-5057096F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C0B9A-4747-4458-884A-EBF332BD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D92F1C-CB0C-4CD1-8417-7F0304EFA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1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A4434-42B9-4B57-B9D9-4ED142B8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487C6-0A14-413A-BE9C-701B2D39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EB1C8F-293C-4DC6-B819-EE1CC02F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CBA31-44BF-4392-94E0-2D33B12E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582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940FB8-B83C-4BC3-B4AC-323EC865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7C9B20-DE3E-494C-A856-14212C46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8549B-A1AA-4964-A0A0-99C655D2D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756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CECD5-0514-4B6B-9764-F0D89A06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9A716-B31D-483B-8DF5-D72CEFB61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00508-A588-48F8-9C75-7057F8587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9A058-F8B6-4F32-B1BA-27A788446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123F7-1EE4-421B-8908-A8F25C890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F72CB-C06B-42C9-87F6-B7B83C85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37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264F-885E-4251-B8E3-F7A97BC9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B9F87-DD07-4FA6-B1E8-779668A63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0FAB8-448F-438E-A261-475DB8D63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360FD-A58E-4814-8490-C7831C05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8CDAF-70BA-447F-92A9-70E078A0E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04F46-53CD-4715-BFC8-051308FA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84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A6B202-EE4C-4366-A476-33524B01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BCF1-7A80-4D55-87AB-26336E4A4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2D977-E49D-440B-B746-07DF6A317F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934DA-372A-45DF-8D73-7C53103E17A0}" type="datetimeFigureOut">
              <a:rPr lang="en-IN" smtClean="0"/>
              <a:t>10-08-2020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6A739-403C-4BCD-AD1A-984F4C944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BCE4B-62CC-4C1B-8822-2129A06B5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704E2-EFA1-4E17-AAE4-8F4514DD8E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314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mafhSMv0e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A292-BD0B-4A00-BDDE-A86F5290F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820132"/>
            <a:ext cx="9759885" cy="2333553"/>
          </a:xfrm>
        </p:spPr>
        <p:txBody>
          <a:bodyPr anchor="ctr">
            <a:normAutofit fontScale="90000"/>
          </a:bodyPr>
          <a:lstStyle/>
          <a:p>
            <a:r>
              <a:rPr lang="en-US" b="1" dirty="0">
                <a:latin typeface="Bell MT" panose="02020503060305020303" pitchFamily="18" charset="0"/>
              </a:rPr>
              <a:t>NUTRIENT IMBALANCE</a:t>
            </a:r>
            <a:br>
              <a:rPr lang="en-US" b="1" dirty="0">
                <a:latin typeface="Bell MT" panose="02020503060305020303" pitchFamily="18" charset="0"/>
              </a:rPr>
            </a:br>
            <a:r>
              <a:rPr lang="en-US" b="1" dirty="0">
                <a:solidFill>
                  <a:srgbClr val="7030A0"/>
                </a:solidFill>
                <a:latin typeface="Bell MT" panose="02020503060305020303" pitchFamily="18" charset="0"/>
              </a:rPr>
              <a:t>Part 1</a:t>
            </a:r>
            <a:br>
              <a:rPr lang="en-US" b="1" dirty="0">
                <a:latin typeface="Bell MT" panose="02020503060305020303" pitchFamily="18" charset="0"/>
              </a:rPr>
            </a:br>
            <a:r>
              <a:rPr lang="en-US" b="1" i="1" dirty="0">
                <a:solidFill>
                  <a:srgbClr val="FF0000"/>
                </a:solidFill>
                <a:latin typeface="Bell MT" panose="02020503060305020303" pitchFamily="18" charset="0"/>
              </a:rPr>
              <a:t>FAT SOLUBLE VITAMINS</a:t>
            </a:r>
            <a:endParaRPr lang="en-IN" b="1" i="1" dirty="0">
              <a:solidFill>
                <a:srgbClr val="FF0000"/>
              </a:solidFill>
              <a:latin typeface="Bell MT" panose="020205030603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ED145-0BB3-4D22-A5EC-6B8A2A82C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8" y="3704316"/>
            <a:ext cx="2894028" cy="2880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0F5EA-5217-443A-82F5-00DCC814D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016" y="3685879"/>
            <a:ext cx="2809188" cy="28988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4CF6B1-6EF7-421F-89CE-CD5A0A47F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204" y="3666870"/>
            <a:ext cx="3233394" cy="2898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58C38A-F22E-4AEF-B9A6-040B487AD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292" y="3619472"/>
            <a:ext cx="2982012" cy="294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07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3" y="2588456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DF872D-F752-4440-AA3D-9F6D6E3E2F06}"/>
              </a:ext>
            </a:extLst>
          </p:cNvPr>
          <p:cNvSpPr txBox="1"/>
          <p:nvPr/>
        </p:nvSpPr>
        <p:spPr>
          <a:xfrm>
            <a:off x="584981" y="1234783"/>
            <a:ext cx="7701180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Weakness in muscles and increase in the fragility of red blood cells is caused due to the __________.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(a) Deficiency of vitamin 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(b) Deficiency of vitamin D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(c) Deficiency of vitamin C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(d) Deficiency of vitamin A</a:t>
            </a:r>
          </a:p>
          <a:p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vitamin is a major lipid-soluble antioxidant in cell membranes?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a) Vitamin 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b) Vitamin 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c) Vitamin 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d) Vitamin 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0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79A3-BBED-4E55-842E-5777947D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588" y="129502"/>
            <a:ext cx="8986935" cy="597613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b="1" dirty="0"/>
              <a:t>Deficiency of Vitamin K (Phylloquinone)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3F11-2139-4655-A62A-617622DA5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8" y="882097"/>
            <a:ext cx="5898502" cy="2867673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Signs and Symptoms</a:t>
            </a:r>
          </a:p>
          <a:p>
            <a:r>
              <a:rPr lang="en-US" b="1" dirty="0">
                <a:solidFill>
                  <a:srgbClr val="FF0000"/>
                </a:solidFill>
              </a:rPr>
              <a:t>Bruising</a:t>
            </a:r>
          </a:p>
          <a:p>
            <a:r>
              <a:rPr lang="en-US" b="1" dirty="0">
                <a:solidFill>
                  <a:srgbClr val="FF0000"/>
                </a:solidFill>
              </a:rPr>
              <a:t>Hemorrhage</a:t>
            </a:r>
            <a:r>
              <a:rPr lang="en-US" b="1" dirty="0"/>
              <a:t> - Significant bleeding</a:t>
            </a:r>
          </a:p>
          <a:p>
            <a:r>
              <a:rPr lang="en-US" b="1" dirty="0"/>
              <a:t>Poor bone development</a:t>
            </a:r>
          </a:p>
          <a:p>
            <a:r>
              <a:rPr lang="en-US" b="1" dirty="0"/>
              <a:t>Osteoporosis</a:t>
            </a:r>
          </a:p>
          <a:p>
            <a:r>
              <a:rPr lang="en-US" b="1" dirty="0"/>
              <a:t>Increased cardiovascular disease</a:t>
            </a:r>
            <a:endParaRPr lang="en-IN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939CF4-F3C9-48C0-B0F8-F2BF1E33E0B5}"/>
              </a:ext>
            </a:extLst>
          </p:cNvPr>
          <p:cNvGrpSpPr/>
          <p:nvPr/>
        </p:nvGrpSpPr>
        <p:grpSpPr>
          <a:xfrm>
            <a:off x="8518849" y="1212980"/>
            <a:ext cx="3673151" cy="5576629"/>
            <a:chOff x="9445278" y="1212980"/>
            <a:chExt cx="2746722" cy="55766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BE8787-739E-4E36-A49D-9D7855ED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9912" y="1212980"/>
              <a:ext cx="2637453" cy="25052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ACEE22-ADEC-4A43-91A0-8A520FBA3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5278" y="3746241"/>
              <a:ext cx="2746722" cy="30433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F8DC8F-8EF1-4CDD-8FC6-9B7893E4B1B4}"/>
                </a:ext>
              </a:extLst>
            </p:cNvPr>
            <p:cNvSpPr/>
            <p:nvPr/>
          </p:nvSpPr>
          <p:spPr>
            <a:xfrm>
              <a:off x="10638013" y="3259461"/>
              <a:ext cx="955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Bruising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97B7D-E020-49B5-BCB6-28660B4AD93B}"/>
                </a:ext>
              </a:extLst>
            </p:cNvPr>
            <p:cNvSpPr/>
            <p:nvPr/>
          </p:nvSpPr>
          <p:spPr>
            <a:xfrm>
              <a:off x="10029220" y="3829443"/>
              <a:ext cx="20535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Significant bleeding</a:t>
              </a: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9154BF-78C6-45C9-B18B-C960A55CDB03}"/>
              </a:ext>
            </a:extLst>
          </p:cNvPr>
          <p:cNvSpPr txBox="1">
            <a:spLocks/>
          </p:cNvSpPr>
          <p:nvPr/>
        </p:nvSpPr>
        <p:spPr>
          <a:xfrm>
            <a:off x="651588" y="4662132"/>
            <a:ext cx="7316756" cy="21958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Signs and Symptoms</a:t>
            </a:r>
          </a:p>
          <a:p>
            <a:r>
              <a:rPr lang="en-US" b="1" dirty="0"/>
              <a:t>Improper functioning of gastro intestinal tract</a:t>
            </a:r>
          </a:p>
          <a:p>
            <a:r>
              <a:rPr lang="en-US" b="1" dirty="0"/>
              <a:t>Jaundice in newborns</a:t>
            </a:r>
          </a:p>
          <a:p>
            <a:r>
              <a:rPr lang="en-US" b="1" dirty="0"/>
              <a:t>Anemia due to rupture of red blood cells</a:t>
            </a:r>
          </a:p>
          <a:p>
            <a:r>
              <a:rPr lang="en-IN" b="1" dirty="0"/>
              <a:t>Hyperbilirubinemia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A1FB4BA-3DE5-40C4-A016-BA1718E1C008}"/>
              </a:ext>
            </a:extLst>
          </p:cNvPr>
          <p:cNvSpPr txBox="1">
            <a:spLocks/>
          </p:cNvSpPr>
          <p:nvPr/>
        </p:nvSpPr>
        <p:spPr>
          <a:xfrm>
            <a:off x="651588" y="3904753"/>
            <a:ext cx="7391400" cy="508627"/>
          </a:xfrm>
          <a:prstGeom prst="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Excess of Vitamin K leads to</a:t>
            </a:r>
            <a:r>
              <a:rPr lang="en-US" sz="4000" dirty="0"/>
              <a:t>: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571103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B6C9-8F76-435F-93CC-1D169809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03" y="-74645"/>
            <a:ext cx="7531087" cy="744718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Overview of fat soluble vitamins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C4ABC9-F5C7-4E89-9769-2D3975F82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0" y="670073"/>
            <a:ext cx="11865680" cy="6033154"/>
          </a:xfrm>
        </p:spPr>
      </p:pic>
    </p:spTree>
    <p:extLst>
      <p:ext uri="{BB962C8B-B14F-4D97-AF65-F5344CB8AC3E}">
        <p14:creationId xmlns:p14="http://schemas.microsoft.com/office/powerpoint/2010/main" val="400577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3" y="2588456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7C64C30-D841-42C9-9C0C-8FD047965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62" y="1234783"/>
            <a:ext cx="819619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Toxicity of what vitamin causes: Augments the effects of anti-clotting medications,  general discomfort, nausea, blurred vision and fatigue?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a) Vitamin 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b) Vitamin 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c) Vitamin 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d) Vitamin 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of the following is not the function of vitamins</a:t>
            </a:r>
          </a:p>
          <a:p>
            <a:pPr marL="342900" indent="-342900">
              <a:buAutoNum type="alphaLcParenBoth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Helping in the absorption of calcium for healthy bones</a:t>
            </a:r>
          </a:p>
          <a:p>
            <a:pPr marL="342900" indent="-342900">
              <a:buAutoNum type="alphaLcParenBoth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Protecting your cells from free radicals.</a:t>
            </a:r>
          </a:p>
          <a:p>
            <a:pPr marL="342900" indent="-342900">
              <a:buAutoNum type="alphaLcParenBoth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Aiding in blood clotting.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Providing energy in the form of glucose.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C0DE96-CCC3-48DD-A159-170F7424A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81" y="153489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</p:spTree>
    <p:extLst>
      <p:ext uri="{BB962C8B-B14F-4D97-AF65-F5344CB8AC3E}">
        <p14:creationId xmlns:p14="http://schemas.microsoft.com/office/powerpoint/2010/main" val="134902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7336" y="881744"/>
            <a:ext cx="96645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Science-</a:t>
            </a:r>
            <a:r>
              <a:rPr lang="en-IN" sz="2400" dirty="0">
                <a:cs typeface="Calibri" panose="020F0502020204030204" pitchFamily="34" charset="0"/>
              </a:rPr>
              <a:t> </a:t>
            </a:r>
            <a:r>
              <a:rPr lang="en-IN" sz="2400" dirty="0" err="1">
                <a:cs typeface="Calibri" panose="020F0502020204030204" pitchFamily="34" charset="0"/>
              </a:rPr>
              <a:t>Srilakshmi</a:t>
            </a:r>
            <a:r>
              <a:rPr lang="en-IN" sz="2400" dirty="0">
                <a:cs typeface="Calibri" panose="020F0502020204030204" pitchFamily="34" charset="0"/>
              </a:rPr>
              <a:t>, Prosper Montague Publishing Group Ltd., Hamlyn, London. 2003.</a:t>
            </a:r>
          </a:p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&amp; Nutrition- </a:t>
            </a:r>
            <a:r>
              <a:rPr lang="en-IN" sz="2400" dirty="0" err="1">
                <a:cs typeface="Calibri" panose="020F0502020204030204" pitchFamily="34" charset="0"/>
              </a:rPr>
              <a:t>Swaminathan</a:t>
            </a:r>
            <a:r>
              <a:rPr lang="en-IN" sz="2400" dirty="0">
                <a:cs typeface="Calibri" panose="020F0502020204030204" pitchFamily="34" charset="0"/>
              </a:rPr>
              <a:t>, The Bangalore Printing &amp; publishing co ltd., Vol I, Second Edition, Bangalore (1995).</a:t>
            </a: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</a:rPr>
              <a:t>An Introduction to Lifestyle Management: </a:t>
            </a:r>
            <a:r>
              <a:rPr lang="en-US" sz="2400" dirty="0">
                <a:solidFill>
                  <a:srgbClr val="333333"/>
                </a:solidFill>
              </a:rPr>
              <a:t>Facilitator’s Handbook, </a:t>
            </a:r>
            <a:r>
              <a:rPr lang="en-US" sz="2400" u="sng" dirty="0" err="1">
                <a:solidFill>
                  <a:srgbClr val="333333"/>
                </a:solidFill>
              </a:rPr>
              <a:t>Dr.Anja</a:t>
            </a:r>
            <a:r>
              <a:rPr lang="en-US" sz="2400" u="sng" dirty="0">
                <a:solidFill>
                  <a:srgbClr val="333333"/>
                </a:solidFill>
              </a:rPr>
              <a:t> </a:t>
            </a:r>
            <a:r>
              <a:rPr lang="en-US" sz="2400" dirty="0">
                <a:solidFill>
                  <a:srgbClr val="333333"/>
                </a:solidFill>
              </a:rPr>
              <a:t>Morris-Paxton,  2019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47336" y="208635"/>
            <a:ext cx="3606018" cy="64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REFERENCE BOOKS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6092" y="3703606"/>
            <a:ext cx="6138347" cy="643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DEVELOPED RESOURCE MATERIALS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6092" y="4191529"/>
            <a:ext cx="9645748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6092" y="4302175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Fat Soluble Vitamins Developed PDF attached in Ample course content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8989" y="5055900"/>
            <a:ext cx="476059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LOCAL VIDEO DEVELOPED: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8989" y="5706637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https://youtu.be/FmafhSMv0e0</a:t>
            </a: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400" dirty="0"/>
              <a:t>- Video link is available in Ample course content   </a:t>
            </a:r>
          </a:p>
        </p:txBody>
      </p:sp>
    </p:spTree>
    <p:extLst>
      <p:ext uri="{BB962C8B-B14F-4D97-AF65-F5344CB8AC3E}">
        <p14:creationId xmlns:p14="http://schemas.microsoft.com/office/powerpoint/2010/main" val="117600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0FFAA0-475E-45E2-9EEC-4C3A122CC1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1" t="3680" r="5838" b="8164"/>
          <a:stretch/>
        </p:blipFill>
        <p:spPr>
          <a:xfrm>
            <a:off x="0" y="83976"/>
            <a:ext cx="5001728" cy="68969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52685A-6A0E-4995-8EE1-6639C5D5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278" y="1082351"/>
            <a:ext cx="5447522" cy="4879909"/>
          </a:xfrm>
          <a:solidFill>
            <a:schemeClr val="accent2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0"/>
              </a:rPr>
              <a:t>EAT MORE FRUITS AND VEGETABLES</a:t>
            </a:r>
            <a:endParaRPr lang="en-IN" b="1" dirty="0">
              <a:solidFill>
                <a:srgbClr val="FF0000"/>
              </a:solidFill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74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6C71-3C55-4FC4-BD2F-9EFA7281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797" y="221531"/>
            <a:ext cx="7872168" cy="813226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b="1" dirty="0"/>
              <a:t>DEFICIENCY OF VITAMIN A (Retinoids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0403-3314-4559-9949-F5549627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552247"/>
            <a:ext cx="4026031" cy="4791992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Dry Skin</a:t>
            </a:r>
          </a:p>
          <a:p>
            <a:r>
              <a:rPr lang="en-US" b="1" dirty="0">
                <a:solidFill>
                  <a:srgbClr val="FF0000"/>
                </a:solidFill>
              </a:rPr>
              <a:t>Night Blindness</a:t>
            </a:r>
          </a:p>
          <a:p>
            <a:r>
              <a:rPr lang="en-US" b="1" dirty="0">
                <a:solidFill>
                  <a:srgbClr val="FF0000"/>
                </a:solidFill>
              </a:rPr>
              <a:t>Xeropthalmia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Bitot</a:t>
            </a:r>
            <a:r>
              <a:rPr lang="en-US" b="1" dirty="0">
                <a:solidFill>
                  <a:srgbClr val="FF0000"/>
                </a:solidFill>
              </a:rPr>
              <a:t> Spots</a:t>
            </a:r>
          </a:p>
          <a:p>
            <a:r>
              <a:rPr lang="en-US" b="1" dirty="0">
                <a:solidFill>
                  <a:srgbClr val="FF0000"/>
                </a:solidFill>
              </a:rPr>
              <a:t>Keratomalacia</a:t>
            </a:r>
          </a:p>
          <a:p>
            <a:r>
              <a:rPr lang="en-US" b="1" dirty="0"/>
              <a:t>Infertility</a:t>
            </a:r>
          </a:p>
          <a:p>
            <a:r>
              <a:rPr lang="en-US" b="1" dirty="0"/>
              <a:t>Delayed growth</a:t>
            </a:r>
          </a:p>
          <a:p>
            <a:r>
              <a:rPr lang="en-US" b="1" dirty="0"/>
              <a:t>Frequent Infections</a:t>
            </a:r>
          </a:p>
          <a:p>
            <a:r>
              <a:rPr lang="en-US" b="1" dirty="0"/>
              <a:t>Poor Wound Healing</a:t>
            </a:r>
          </a:p>
          <a:p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22260B-0420-4A75-893F-347D19A4F5FD}"/>
              </a:ext>
            </a:extLst>
          </p:cNvPr>
          <p:cNvGrpSpPr/>
          <p:nvPr/>
        </p:nvGrpSpPr>
        <p:grpSpPr>
          <a:xfrm>
            <a:off x="5442783" y="1230214"/>
            <a:ext cx="6483775" cy="5406255"/>
            <a:chOff x="5442783" y="1230214"/>
            <a:chExt cx="6483775" cy="54062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B98E05-411E-4106-AFC9-B5B54941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2533" y="1253439"/>
              <a:ext cx="2964025" cy="28305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841902-0D18-4938-AEBD-D6315E624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2784" y="4039189"/>
              <a:ext cx="3519749" cy="25972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EC3501-857A-4E54-BAFC-3FD604CB7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534" y="4039188"/>
              <a:ext cx="2964024" cy="25972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AB38A6-998C-4886-933C-25168ED8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2783" y="1230214"/>
              <a:ext cx="3519749" cy="27857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FC499E-1429-42EC-9D07-9CECBEAF3313}"/>
                </a:ext>
              </a:extLst>
            </p:cNvPr>
            <p:cNvSpPr/>
            <p:nvPr/>
          </p:nvSpPr>
          <p:spPr>
            <a:xfrm>
              <a:off x="9187754" y="1482054"/>
              <a:ext cx="12323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Bitot</a:t>
              </a:r>
              <a:r>
                <a:rPr lang="en-US" b="1" dirty="0"/>
                <a:t> Spots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19906C-5179-441E-9DB5-FCA4CC0DB901}"/>
                </a:ext>
              </a:extLst>
            </p:cNvPr>
            <p:cNvSpPr/>
            <p:nvPr/>
          </p:nvSpPr>
          <p:spPr>
            <a:xfrm>
              <a:off x="7412878" y="3625046"/>
              <a:ext cx="1549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Keratomalacia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195873-7D6D-4BE5-8B6F-BD9D97B71C2C}"/>
                </a:ext>
              </a:extLst>
            </p:cNvPr>
            <p:cNvSpPr/>
            <p:nvPr/>
          </p:nvSpPr>
          <p:spPr>
            <a:xfrm>
              <a:off x="5442783" y="6159573"/>
              <a:ext cx="14781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Xeropthalmia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47B059-54BC-4CD2-8807-8800A9A54A55}"/>
                </a:ext>
              </a:extLst>
            </p:cNvPr>
            <p:cNvSpPr/>
            <p:nvPr/>
          </p:nvSpPr>
          <p:spPr>
            <a:xfrm>
              <a:off x="9316763" y="6159573"/>
              <a:ext cx="974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Dry Skin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A2DE80-95D6-452A-9F05-CA81F4161F71}"/>
              </a:ext>
            </a:extLst>
          </p:cNvPr>
          <p:cNvSpPr txBox="1"/>
          <p:nvPr/>
        </p:nvSpPr>
        <p:spPr>
          <a:xfrm>
            <a:off x="8831313" y="185024"/>
            <a:ext cx="30952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VITAMIN A is a natural Antioxidant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5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622A-8CE5-4AAD-B280-41C6A647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271105"/>
            <a:ext cx="6514322" cy="819863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Excess Vitamin A leads to 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6EADF-E9EF-4E06-A716-BF1FFB8AC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1930" y="2198849"/>
            <a:ext cx="4051041" cy="3408849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Hypervitaminosis A:</a:t>
            </a:r>
          </a:p>
          <a:p>
            <a:r>
              <a:rPr lang="en-US" sz="3600" b="1" dirty="0"/>
              <a:t>Drowsiness</a:t>
            </a:r>
          </a:p>
          <a:p>
            <a:r>
              <a:rPr lang="en-US" sz="3600" b="1" dirty="0"/>
              <a:t>Irritability</a:t>
            </a:r>
          </a:p>
          <a:p>
            <a:r>
              <a:rPr lang="en-US" sz="3600" b="1" dirty="0"/>
              <a:t>Headache </a:t>
            </a:r>
          </a:p>
          <a:p>
            <a:r>
              <a:rPr lang="en-US" sz="3600" b="1" dirty="0"/>
              <a:t>Nausea </a:t>
            </a:r>
          </a:p>
          <a:p>
            <a:r>
              <a:rPr lang="en-US" sz="3600" b="1" dirty="0"/>
              <a:t>Vomiting</a:t>
            </a:r>
            <a:endParaRPr lang="en-IN" sz="36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F943EC-BAF1-458C-B0EA-3BEB2F828226}"/>
              </a:ext>
            </a:extLst>
          </p:cNvPr>
          <p:cNvGrpSpPr/>
          <p:nvPr/>
        </p:nvGrpSpPr>
        <p:grpSpPr>
          <a:xfrm>
            <a:off x="8789435" y="-130604"/>
            <a:ext cx="3511627" cy="6820653"/>
            <a:chOff x="8509517" y="37347"/>
            <a:chExt cx="3511627" cy="68206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D5A9C1-4434-4535-A979-62412E594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09518" y="2515979"/>
              <a:ext cx="3482073" cy="21710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171DA3-739B-4370-BCAE-F305F9B18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9072" y="4770190"/>
              <a:ext cx="3482072" cy="2087810"/>
            </a:xfrm>
            <a:prstGeom prst="rect">
              <a:avLst/>
            </a:prstGeom>
          </p:spPr>
        </p:pic>
        <p:pic>
          <p:nvPicPr>
            <p:cNvPr id="1028" name="Picture 4" descr="Five things that cause daytime drowsiness | PhillyVoice">
              <a:extLst>
                <a:ext uri="{FF2B5EF4-FFF2-40B4-BE49-F238E27FC236}">
                  <a16:creationId xmlns:a16="http://schemas.microsoft.com/office/drawing/2014/main" id="{7BB021E7-9CA2-4D28-A6AC-C2F12E3ED6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517" y="37347"/>
              <a:ext cx="3482073" cy="2432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37B6CA-2BCB-4572-96AA-F1D7D2C53922}"/>
                </a:ext>
              </a:extLst>
            </p:cNvPr>
            <p:cNvSpPr/>
            <p:nvPr/>
          </p:nvSpPr>
          <p:spPr>
            <a:xfrm>
              <a:off x="10407213" y="6488668"/>
              <a:ext cx="894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Nausea</a:t>
              </a:r>
              <a:endParaRPr lang="en-IN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FEDD39-DBF5-4372-8978-16B57FA73FD5}"/>
                </a:ext>
              </a:extLst>
            </p:cNvPr>
            <p:cNvSpPr/>
            <p:nvPr/>
          </p:nvSpPr>
          <p:spPr>
            <a:xfrm>
              <a:off x="9446160" y="2188248"/>
              <a:ext cx="12715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Drowsiness</a:t>
              </a:r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22CA3D-264B-4BB0-895F-10FB5E8FBC2F}"/>
                </a:ext>
              </a:extLst>
            </p:cNvPr>
            <p:cNvSpPr/>
            <p:nvPr/>
          </p:nvSpPr>
          <p:spPr>
            <a:xfrm>
              <a:off x="8509518" y="2515979"/>
              <a:ext cx="11320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Headache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95541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81" y="22866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3" y="2588456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A5B29-2398-4682-BAE9-AEEB9D983055}"/>
              </a:ext>
            </a:extLst>
          </p:cNvPr>
          <p:cNvSpPr txBox="1"/>
          <p:nvPr/>
        </p:nvSpPr>
        <p:spPr>
          <a:xfrm>
            <a:off x="164111" y="868156"/>
            <a:ext cx="872922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Which is the leading cause of blindness in children worldwide?</a:t>
            </a:r>
          </a:p>
          <a:p>
            <a:r>
              <a:rPr lang="en-US" sz="2200" b="1" dirty="0"/>
              <a:t>(a) Glaucoma</a:t>
            </a:r>
          </a:p>
          <a:p>
            <a:r>
              <a:rPr lang="en-US" sz="2200" b="1" dirty="0"/>
              <a:t>(b) Cataracts</a:t>
            </a:r>
          </a:p>
          <a:p>
            <a:r>
              <a:rPr lang="en-US" sz="2200" b="1" dirty="0"/>
              <a:t>(c) </a:t>
            </a:r>
            <a:r>
              <a:rPr lang="en-US" sz="2200" b="1" dirty="0" err="1"/>
              <a:t>Colour</a:t>
            </a:r>
            <a:r>
              <a:rPr lang="en-US" sz="2200" b="1" dirty="0"/>
              <a:t> blindness</a:t>
            </a:r>
          </a:p>
          <a:p>
            <a:r>
              <a:rPr lang="en-US" sz="2200" b="1" dirty="0"/>
              <a:t>(d) Vitamin A deficiency</a:t>
            </a:r>
          </a:p>
          <a:p>
            <a:endParaRPr lang="en-US" sz="2200" b="1" dirty="0"/>
          </a:p>
          <a:p>
            <a:r>
              <a:rPr lang="en-US" sz="2200" b="1" dirty="0">
                <a:solidFill>
                  <a:srgbClr val="FF0000"/>
                </a:solidFill>
              </a:rPr>
              <a:t>Which of the following vitamin functions as both, hormone and visual pigment?</a:t>
            </a:r>
          </a:p>
          <a:p>
            <a:r>
              <a:rPr lang="en-US" sz="2200" b="1" dirty="0"/>
              <a:t>(a) Thiamine</a:t>
            </a:r>
          </a:p>
          <a:p>
            <a:r>
              <a:rPr lang="en-US" sz="2200" b="1" dirty="0"/>
              <a:t>(b) Retinal</a:t>
            </a:r>
          </a:p>
          <a:p>
            <a:r>
              <a:rPr lang="en-US" sz="2200" b="1" dirty="0"/>
              <a:t>(c) Riboflavin</a:t>
            </a:r>
          </a:p>
          <a:p>
            <a:r>
              <a:rPr lang="en-US" sz="2200" b="1" dirty="0"/>
              <a:t>(d) Folic acid</a:t>
            </a:r>
          </a:p>
          <a:p>
            <a:endParaRPr lang="en-US" sz="2200" b="1" dirty="0"/>
          </a:p>
          <a:p>
            <a:r>
              <a:rPr lang="en-US" sz="2200" b="1" dirty="0">
                <a:solidFill>
                  <a:srgbClr val="FF0000"/>
                </a:solidFill>
              </a:rPr>
              <a:t>Vitamin A was discovered in which year?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b="1" dirty="0"/>
              <a:t>1910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b="1" dirty="0"/>
              <a:t>1912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b="1" dirty="0"/>
              <a:t>1922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b="1" dirty="0"/>
              <a:t>1927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5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CDBC-84BA-423D-83FD-340C1E0C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143" y="58698"/>
            <a:ext cx="8531081" cy="841506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b="1" dirty="0"/>
              <a:t>Deficiency of Vitamin D (Cholecalciferol)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DEAA9-0737-4888-9A2D-3129AD28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43" y="2294638"/>
            <a:ext cx="3075887" cy="43282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F7B51A-19A2-4B60-A8D8-1BBB36A2A67B}"/>
              </a:ext>
            </a:extLst>
          </p:cNvPr>
          <p:cNvGrpSpPr/>
          <p:nvPr/>
        </p:nvGrpSpPr>
        <p:grpSpPr>
          <a:xfrm>
            <a:off x="1291143" y="1586203"/>
            <a:ext cx="10313253" cy="5213099"/>
            <a:chOff x="1291143" y="1264785"/>
            <a:chExt cx="10313253" cy="5300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7F08CE-58C0-4744-A7C0-1FCEBC81D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56"/>
            <a:stretch/>
          </p:blipFill>
          <p:spPr>
            <a:xfrm>
              <a:off x="5769204" y="1811600"/>
              <a:ext cx="5835192" cy="47536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20E8C6-7031-4974-92BC-42C60F518575}"/>
                </a:ext>
              </a:extLst>
            </p:cNvPr>
            <p:cNvSpPr/>
            <p:nvPr/>
          </p:nvSpPr>
          <p:spPr>
            <a:xfrm>
              <a:off x="1291143" y="1403279"/>
              <a:ext cx="33391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RICKETS (Children)</a:t>
              </a:r>
              <a:endParaRPr lang="en-IN" sz="3200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12FCF-ABE3-4229-BB57-963117C878A5}"/>
                </a:ext>
              </a:extLst>
            </p:cNvPr>
            <p:cNvSpPr/>
            <p:nvPr/>
          </p:nvSpPr>
          <p:spPr>
            <a:xfrm>
              <a:off x="6519640" y="1264785"/>
              <a:ext cx="450625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OSTEOMALACIA (Adults)</a:t>
              </a:r>
              <a:endParaRPr lang="en-IN" sz="3200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F34A0C-03F5-4939-867E-6B5CA3757B1F}"/>
              </a:ext>
            </a:extLst>
          </p:cNvPr>
          <p:cNvSpPr txBox="1"/>
          <p:nvPr/>
        </p:nvSpPr>
        <p:spPr>
          <a:xfrm>
            <a:off x="892832" y="1017072"/>
            <a:ext cx="1040633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800" b="1" dirty="0"/>
              <a:t>A condition of soft and tender bones with less calcium absorption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5440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10A9-318B-459F-AADE-653BCD3C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72" y="627580"/>
            <a:ext cx="6241330" cy="813225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Excess Vitamin D leads to: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1C5BDE-C89D-4FDC-8F48-FCE84EE7BB62}"/>
              </a:ext>
            </a:extLst>
          </p:cNvPr>
          <p:cNvSpPr/>
          <p:nvPr/>
        </p:nvSpPr>
        <p:spPr>
          <a:xfrm>
            <a:off x="604259" y="1752656"/>
            <a:ext cx="7815606" cy="48320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dirty="0"/>
              <a:t> </a:t>
            </a: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Hypercalcemia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 (Increased calcium in the bones)</a:t>
            </a:r>
            <a:endParaRPr lang="en-IN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Hypervitaminosis D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Nausea and Vomiting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Hyper calcification of Bones and Teeth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Hardening of arteries and soft tissue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Pain in joint and muscle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Hypercalciuria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 (increases urinary calcium)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Hyperphosphatemia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 (increased phosphorus in bones)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46F2C-192C-4533-B1B7-BB5184DE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295" y="0"/>
            <a:ext cx="2889461" cy="206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413AB-C6A5-4AAB-9787-95704AA69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21" t="6082" r="4347" b="16092"/>
          <a:stretch/>
        </p:blipFill>
        <p:spPr>
          <a:xfrm>
            <a:off x="9076295" y="2128249"/>
            <a:ext cx="2889461" cy="2336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2B284-885E-487C-8B5F-46EE5177F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368" y="4521406"/>
            <a:ext cx="3501707" cy="23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7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3" y="2588456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70E76-257C-4FDF-BFD8-68E4C90227DA}"/>
              </a:ext>
            </a:extLst>
          </p:cNvPr>
          <p:cNvSpPr txBox="1"/>
          <p:nvPr/>
        </p:nvSpPr>
        <p:spPr>
          <a:xfrm>
            <a:off x="154683" y="1234783"/>
            <a:ext cx="929097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of the following vitamins serves as a hormone precursor?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(a) Vitamin A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(b) Vitamin C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(c) Vitamin D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(d) Vitamin K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of the following is not a function of vitamin D?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a) Lipid-soluble antioxidant in cell membranes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b) Fast responses to increase calcium absorption with no change in gene expression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c) Slow responses to increase calcium absorption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d) Regulation of bone turnover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3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E544-FCD8-4F0E-B94B-F2158ACD8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21" y="327418"/>
            <a:ext cx="8456628" cy="913553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Deficiency of Vitamin E (Tocopherol)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DDD2-2A1F-4205-BDCA-B98D4CA07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235" y="1769064"/>
            <a:ext cx="6485561" cy="3319871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Signs and Symptoms</a:t>
            </a:r>
          </a:p>
          <a:p>
            <a:r>
              <a:rPr lang="en-US" b="1" dirty="0"/>
              <a:t>Nerve and muscle damage </a:t>
            </a:r>
          </a:p>
          <a:p>
            <a:r>
              <a:rPr lang="en-US" b="1" dirty="0"/>
              <a:t>Numbness in the arms and legs</a:t>
            </a:r>
          </a:p>
          <a:p>
            <a:r>
              <a:rPr lang="en-US" b="1" dirty="0"/>
              <a:t>Loss of body movement control</a:t>
            </a:r>
          </a:p>
          <a:p>
            <a:r>
              <a:rPr lang="en-US" b="1" dirty="0"/>
              <a:t>Muscle weakness, and vision problems</a:t>
            </a:r>
          </a:p>
          <a:p>
            <a:r>
              <a:rPr lang="en-US" b="1" dirty="0"/>
              <a:t>Weakened immune system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BA6A2-9EB7-4FC3-BC95-9E0F97F7E61D}"/>
              </a:ext>
            </a:extLst>
          </p:cNvPr>
          <p:cNvSpPr txBox="1"/>
          <p:nvPr/>
        </p:nvSpPr>
        <p:spPr>
          <a:xfrm>
            <a:off x="1464512" y="5707231"/>
            <a:ext cx="5327779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VITAMIN E is a natural Antioxidant</a:t>
            </a:r>
            <a:endParaRPr lang="en-IN" sz="2800" b="1" dirty="0">
              <a:solidFill>
                <a:srgbClr val="FF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390BC-6652-479E-8364-836AE65ACEF7}"/>
              </a:ext>
            </a:extLst>
          </p:cNvPr>
          <p:cNvGrpSpPr/>
          <p:nvPr/>
        </p:nvGrpSpPr>
        <p:grpSpPr>
          <a:xfrm>
            <a:off x="9002991" y="8834"/>
            <a:ext cx="3133592" cy="6840332"/>
            <a:chOff x="9002991" y="8834"/>
            <a:chExt cx="3133592" cy="6840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BAA70F-190E-4714-B907-893704457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559"/>
            <a:stretch/>
          </p:blipFill>
          <p:spPr>
            <a:xfrm>
              <a:off x="9002991" y="8834"/>
              <a:ext cx="3053892" cy="24232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2BF354-96C0-4E6B-A8AA-9D8A30AB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992" y="2554925"/>
              <a:ext cx="3053892" cy="21490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0D9A62-E07E-4539-A690-577F62E2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2991" y="4764009"/>
              <a:ext cx="3133592" cy="208515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8803D0-9A2D-4BAD-AC6E-739DAC9C7BF7}"/>
                </a:ext>
              </a:extLst>
            </p:cNvPr>
            <p:cNvSpPr/>
            <p:nvPr/>
          </p:nvSpPr>
          <p:spPr>
            <a:xfrm>
              <a:off x="9002991" y="6045785"/>
              <a:ext cx="185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Muscle weakness</a:t>
              </a:r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000A30-DDFE-478E-84FB-5AD919C983AC}"/>
                </a:ext>
              </a:extLst>
            </p:cNvPr>
            <p:cNvSpPr/>
            <p:nvPr/>
          </p:nvSpPr>
          <p:spPr>
            <a:xfrm>
              <a:off x="10811029" y="3960628"/>
              <a:ext cx="12458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Numbness </a:t>
              </a:r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D1EE6-E4E7-43FA-BA9A-7C15B82C199B}"/>
                </a:ext>
              </a:extLst>
            </p:cNvPr>
            <p:cNvSpPr/>
            <p:nvPr/>
          </p:nvSpPr>
          <p:spPr>
            <a:xfrm>
              <a:off x="9002991" y="1996244"/>
              <a:ext cx="27615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Weakened immune system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840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6A3B-9D6D-4E63-A3BC-8B53ECCF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02" y="346466"/>
            <a:ext cx="7633996" cy="959822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EXCESS OF VITAMIN E LEADS TO: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CE9A-63CC-4F9D-96F6-6194E7A2C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867" y="2295691"/>
            <a:ext cx="4343133" cy="3405313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Signs and Symptoms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Risk of bleeding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Fatigue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Muscle weakness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Nausea and vomiting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Diarrhea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Blurred vision.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5189B0-6C0D-440B-AC99-B469FF831EE7}"/>
              </a:ext>
            </a:extLst>
          </p:cNvPr>
          <p:cNvGrpSpPr/>
          <p:nvPr/>
        </p:nvGrpSpPr>
        <p:grpSpPr>
          <a:xfrm>
            <a:off x="8304245" y="365126"/>
            <a:ext cx="3722916" cy="6363962"/>
            <a:chOff x="8795463" y="365126"/>
            <a:chExt cx="3231697" cy="63639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41E559-8D79-414F-A122-1A5C58DA9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486"/>
            <a:stretch/>
          </p:blipFill>
          <p:spPr>
            <a:xfrm>
              <a:off x="8795463" y="365126"/>
              <a:ext cx="3231697" cy="20608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54C7D4-E9E5-45C7-AE32-B27B313D3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972"/>
            <a:stretch/>
          </p:blipFill>
          <p:spPr>
            <a:xfrm>
              <a:off x="8795463" y="2425958"/>
              <a:ext cx="3231697" cy="22300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A3F377-B991-43C5-BF90-07CD448F1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5463" y="4592378"/>
              <a:ext cx="3231697" cy="213671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4DEEF0B-D4DA-4DFB-BFD3-31FDC05147B5}"/>
                </a:ext>
              </a:extLst>
            </p:cNvPr>
            <p:cNvSpPr/>
            <p:nvPr/>
          </p:nvSpPr>
          <p:spPr>
            <a:xfrm>
              <a:off x="8795463" y="1926359"/>
              <a:ext cx="185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Muscle weakness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7280EA-8481-4F31-9018-F573FECA0D1D}"/>
                </a:ext>
              </a:extLst>
            </p:cNvPr>
            <p:cNvSpPr/>
            <p:nvPr/>
          </p:nvSpPr>
          <p:spPr>
            <a:xfrm>
              <a:off x="9388750" y="4181057"/>
              <a:ext cx="22039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Nausea and vomiting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5C3E4D4-5CEB-4A06-B533-40F8821FE5F9}"/>
                </a:ext>
              </a:extLst>
            </p:cNvPr>
            <p:cNvSpPr/>
            <p:nvPr/>
          </p:nvSpPr>
          <p:spPr>
            <a:xfrm>
              <a:off x="9388750" y="6184420"/>
              <a:ext cx="15061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Blurred vision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888076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691</Words>
  <Application>Microsoft Office PowerPoint</Application>
  <PresentationFormat>Widescreen</PresentationFormat>
  <Paragraphs>154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Bell MT</vt:lpstr>
      <vt:lpstr>Calibri</vt:lpstr>
      <vt:lpstr>Calibri Light</vt:lpstr>
      <vt:lpstr>Lucida Handwriting</vt:lpstr>
      <vt:lpstr>Wingdings</vt:lpstr>
      <vt:lpstr>Office Theme</vt:lpstr>
      <vt:lpstr>NUTRIENT IMBALANCE Part 1 FAT SOLUBLE VITAMINS</vt:lpstr>
      <vt:lpstr>DEFICIENCY OF VITAMIN A (Retinoids)</vt:lpstr>
      <vt:lpstr>Excess Vitamin A leads to :</vt:lpstr>
      <vt:lpstr>Find your answer</vt:lpstr>
      <vt:lpstr>Deficiency of Vitamin D (Cholecalciferol)</vt:lpstr>
      <vt:lpstr>Excess Vitamin D leads to:</vt:lpstr>
      <vt:lpstr>Find your answer</vt:lpstr>
      <vt:lpstr>Deficiency of Vitamin E (Tocopherol)</vt:lpstr>
      <vt:lpstr>EXCESS OF VITAMIN E LEADS TO:</vt:lpstr>
      <vt:lpstr>Find your answer</vt:lpstr>
      <vt:lpstr>Deficiency of Vitamin K (Phylloquinone) </vt:lpstr>
      <vt:lpstr>Overview of fat soluble vitamins</vt:lpstr>
      <vt:lpstr>Find your answer</vt:lpstr>
      <vt:lpstr>PowerPoint Presentation</vt:lpstr>
      <vt:lpstr>EAT MORE FRUITS AND VEGETABLES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NUTRIENT IMBALANCE FAT SOLUBLE VITAMINS</dc:title>
  <dc:creator>hari chandrasekar</dc:creator>
  <cp:lastModifiedBy>Dr. Tharani Devi N [Humanities]</cp:lastModifiedBy>
  <cp:revision>41</cp:revision>
  <dcterms:created xsi:type="dcterms:W3CDTF">2020-07-14T06:49:40Z</dcterms:created>
  <dcterms:modified xsi:type="dcterms:W3CDTF">2020-08-10T03:10:22Z</dcterms:modified>
</cp:coreProperties>
</file>